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70A86643-03B7-47C3-A3F4-50A1598A5776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89261A92-42D5-470F-BE7C-D361F277A4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6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6643-03B7-47C3-A3F4-50A1598A5776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1A92-42D5-470F-BE7C-D361F277A4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82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0A86643-03B7-47C3-A3F4-50A1598A5776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9261A92-42D5-470F-BE7C-D361F277A4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261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0A86643-03B7-47C3-A3F4-50A1598A5776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9261A92-42D5-470F-BE7C-D361F277A40E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9712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0A86643-03B7-47C3-A3F4-50A1598A5776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9261A92-42D5-470F-BE7C-D361F277A4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67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6643-03B7-47C3-A3F4-50A1598A5776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1A92-42D5-470F-BE7C-D361F277A4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21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6643-03B7-47C3-A3F4-50A1598A5776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1A92-42D5-470F-BE7C-D361F277A4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5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6643-03B7-47C3-A3F4-50A1598A5776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1A92-42D5-470F-BE7C-D361F277A4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12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0A86643-03B7-47C3-A3F4-50A1598A5776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9261A92-42D5-470F-BE7C-D361F277A4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2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6643-03B7-47C3-A3F4-50A1598A5776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1A92-42D5-470F-BE7C-D361F277A4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97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70A86643-03B7-47C3-A3F4-50A1598A5776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9261A92-42D5-470F-BE7C-D361F277A4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6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6643-03B7-47C3-A3F4-50A1598A5776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1A92-42D5-470F-BE7C-D361F277A4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917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6643-03B7-47C3-A3F4-50A1598A5776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1A92-42D5-470F-BE7C-D361F277A4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39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6643-03B7-47C3-A3F4-50A1598A5776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1A92-42D5-470F-BE7C-D361F277A4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9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6643-03B7-47C3-A3F4-50A1598A5776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1A92-42D5-470F-BE7C-D361F277A4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4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6643-03B7-47C3-A3F4-50A1598A5776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1A92-42D5-470F-BE7C-D361F277A4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6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86643-03B7-47C3-A3F4-50A1598A5776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61A92-42D5-470F-BE7C-D361F277A4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0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86643-03B7-47C3-A3F4-50A1598A5776}" type="datetimeFigureOut">
              <a:rPr lang="en-US" smtClean="0"/>
              <a:t>7/10/2022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61A92-42D5-470F-BE7C-D361F277A40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763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924950" y="1097279"/>
            <a:ext cx="5926016" cy="4304713"/>
          </a:xfrm>
        </p:spPr>
        <p:txBody>
          <a:bodyPr>
            <a:normAutofit fontScale="90000"/>
          </a:bodyPr>
          <a:lstStyle/>
          <a:p>
            <a:pPr algn="ctr"/>
            <a:r>
              <a:rPr lang="es-BO" b="1" cap="none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Proyecto </a:t>
            </a:r>
            <a:r>
              <a:rPr lang="es-BO" b="1" cap="none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es-BO" b="1" cap="none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r>
              <a:rPr lang="es-BO" b="1" cap="none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Alternativas </a:t>
            </a:r>
            <a:r>
              <a:rPr lang="es-BO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de acción interinstitucional coordinadas para la atención y prevención de la violencia física, sexual y psicológica en materia de niñez.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7" name="Rectángulo redondeado 6"/>
          <p:cNvSpPr/>
          <p:nvPr/>
        </p:nvSpPr>
        <p:spPr>
          <a:xfrm>
            <a:off x="924950" y="5190978"/>
            <a:ext cx="5416060" cy="703384"/>
          </a:xfrm>
          <a:prstGeom prst="roundRect">
            <a:avLst/>
          </a:prstGeom>
          <a:solidFill>
            <a:schemeClr val="bg1"/>
          </a:solidFill>
          <a:ln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BO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Elaborado: Lic. </a:t>
            </a:r>
            <a:r>
              <a:rPr lang="es-BO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Angelica</a:t>
            </a:r>
            <a:r>
              <a:rPr lang="es-BO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 Caro </a:t>
            </a:r>
            <a:r>
              <a:rPr lang="es-BO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ial Black" panose="020B0A04020102020204" pitchFamily="34" charset="0"/>
              </a:rPr>
              <a:t>Caro</a:t>
            </a:r>
            <a:endParaRPr lang="en-US" b="1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258" y="393893"/>
            <a:ext cx="4710332" cy="56692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5823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0363" y="286071"/>
            <a:ext cx="8610600" cy="1293028"/>
          </a:xfrm>
        </p:spPr>
        <p:txBody>
          <a:bodyPr/>
          <a:lstStyle/>
          <a:p>
            <a:pPr algn="l"/>
            <a:r>
              <a:rPr lang="es-BO" b="1" dirty="0" smtClean="0"/>
              <a:t>CONCLUSIONES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0363" y="1579099"/>
            <a:ext cx="10820400" cy="402412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BO" dirty="0" smtClean="0"/>
              <a:t>El </a:t>
            </a:r>
            <a:r>
              <a:rPr lang="es-BO" dirty="0"/>
              <a:t>ejercicio de la violencia infantil </a:t>
            </a:r>
            <a:r>
              <a:rPr lang="en-US" dirty="0"/>
              <a:t>t</a:t>
            </a:r>
            <a:r>
              <a:rPr lang="en-US" dirty="0" smtClean="0"/>
              <a:t>rae </a:t>
            </a:r>
            <a:r>
              <a:rPr lang="en-US" dirty="0"/>
              <a:t>consigo consecuencias desfavorables en el desarrollo del niño, niña, no sólo en un determinado periodo de desarrollo, sino a lo largo de toda su vida, por </a:t>
            </a:r>
            <a:r>
              <a:rPr lang="en-US" dirty="0" smtClean="0"/>
              <a:t>ello </a:t>
            </a:r>
            <a:r>
              <a:rPr lang="en-US" dirty="0"/>
              <a:t>es importante   tomar acciones conjuntas para la prevención de la violencia física, sexual y psicológica en los más </a:t>
            </a:r>
            <a:r>
              <a:rPr lang="en-US" dirty="0" smtClean="0"/>
              <a:t>vulnerable, </a:t>
            </a:r>
            <a:r>
              <a:rPr lang="en-US" dirty="0"/>
              <a:t>generando espacios abiertos y </a:t>
            </a:r>
            <a:r>
              <a:rPr lang="en-US" dirty="0" smtClean="0"/>
              <a:t>gratuities </a:t>
            </a:r>
            <a:r>
              <a:rPr lang="en-US" dirty="0"/>
              <a:t>para la adecuada atención integral que contribuya, hacer frente a los traumas, trastornos y conductas de personalidad que atraviesan los niños y niñas víctimas de violencia.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74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9348" y="314207"/>
            <a:ext cx="8610600" cy="1293028"/>
          </a:xfrm>
        </p:spPr>
        <p:txBody>
          <a:bodyPr/>
          <a:lstStyle/>
          <a:p>
            <a:pPr algn="l"/>
            <a:r>
              <a:rPr lang="es-BO" b="1" dirty="0" smtClean="0"/>
              <a:t>INTRODUCCIÓN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1591" y="1262917"/>
            <a:ext cx="10515600" cy="4983138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just"/>
            <a:r>
              <a:rPr lang="es-BO" dirty="0" smtClean="0"/>
              <a:t>En Bolivia, es débil la cultura de respeto por los derechos del niño y las causas raíz de la violencia suelen ignorarse o justificarse. La vida cotidiana refleja la percepción de los niños como objetos que son la propiedad de sus padres y no como titulares de derechos humanos. La pobreza y los altos niveles de alcoholismo hacen que los niños vivan en entornos en los que son vulnerables y desprotegidos. </a:t>
            </a:r>
            <a:endParaRPr lang="en-US" dirty="0" smtClean="0"/>
          </a:p>
          <a:p>
            <a:pPr algn="just"/>
            <a:r>
              <a:rPr lang="es-BO" dirty="0" smtClean="0"/>
              <a:t>Por </a:t>
            </a:r>
            <a:r>
              <a:rPr lang="es-BO" dirty="0"/>
              <a:t>tanto, es importante abordar la temática de la violencia en toda su magnitud, partiendo de las consecuencias de un niño(a) que no tiene acceso a sistemas de protección </a:t>
            </a:r>
            <a:r>
              <a:rPr lang="es-BO" dirty="0" smtClean="0"/>
              <a:t>sólidos.</a:t>
            </a:r>
          </a:p>
          <a:p>
            <a:pPr algn="just"/>
            <a:r>
              <a:rPr lang="es-BO" dirty="0" smtClean="0"/>
              <a:t>Por </a:t>
            </a:r>
            <a:r>
              <a:rPr lang="es-BO" dirty="0"/>
              <a:t>ello es fundamental generar mecanismos de intervención que involucre a instituciones que trabajan por la niñez para evitar que los niños crezcan en la pobreza y la vulnerabilidad, así garantizar el bienestar y las posibilidades de una buena calidad de vida y en el futuro de la sociedad no se vean dañados irreversiblemente.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1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70478"/>
            <a:ext cx="9821594" cy="1293028"/>
          </a:xfrm>
        </p:spPr>
        <p:txBody>
          <a:bodyPr/>
          <a:lstStyle/>
          <a:p>
            <a:pPr algn="l"/>
            <a:r>
              <a:rPr lang="es-MX" b="1" dirty="0" smtClean="0"/>
              <a:t>PROBLEMA</a:t>
            </a:r>
            <a:r>
              <a:rPr lang="es-MX" dirty="0" smtClean="0"/>
              <a:t> </a:t>
            </a:r>
            <a:br>
              <a:rPr lang="es-MX" dirty="0" smtClean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392702"/>
            <a:ext cx="10820400" cy="4825983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just"/>
            <a:r>
              <a:rPr lang="es-MX" dirty="0" smtClean="0"/>
              <a:t>Los niños y niñas presentan trastornos de pánico, fobia, aislamiento y retraimiento debido a la violencia física, sexual y psicológica sufrida en el entorno familiar.</a:t>
            </a:r>
          </a:p>
          <a:p>
            <a:pPr marL="0" indent="0" algn="just">
              <a:buNone/>
            </a:pPr>
            <a:r>
              <a:rPr lang="es-MX" sz="4000" b="1" cap="all" dirty="0">
                <a:latin typeface="+mj-lt"/>
                <a:ea typeface="+mj-ea"/>
                <a:cs typeface="+mj-cs"/>
              </a:rPr>
              <a:t>OBJETIVOS</a:t>
            </a:r>
          </a:p>
          <a:p>
            <a:pPr marL="0" indent="0" algn="just">
              <a:buNone/>
            </a:pPr>
            <a:r>
              <a:rPr lang="es-MX" sz="2400" b="1" cap="all" dirty="0">
                <a:latin typeface="+mj-lt"/>
                <a:ea typeface="+mj-ea"/>
                <a:cs typeface="+mj-cs"/>
              </a:rPr>
              <a:t>Objetivo General</a:t>
            </a:r>
          </a:p>
          <a:p>
            <a:pPr algn="just"/>
            <a:r>
              <a:rPr lang="es-MX" dirty="0" smtClean="0"/>
              <a:t>Establecer mecanismos de coordinación con instituciones directas que atienden la problemática de la violencia, que favorecerá a la niñez a superar las fracturas psicológicas efectuadas de la violencia sufrida, generando un impacto favorable en la restauración de la personalidad.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98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3754" y="356410"/>
            <a:ext cx="8610600" cy="1293028"/>
          </a:xfrm>
        </p:spPr>
        <p:txBody>
          <a:bodyPr/>
          <a:lstStyle/>
          <a:p>
            <a:pPr algn="l"/>
            <a:r>
              <a:rPr lang="es-MX" b="1" dirty="0" smtClean="0"/>
              <a:t>Objetivos Específicos</a:t>
            </a:r>
            <a:br>
              <a:rPr lang="es-MX" b="1" dirty="0" smtClean="0"/>
            </a:b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477108"/>
            <a:ext cx="10820400" cy="4923692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•Generar espacios terapéuticos a nivel individual y grupal con la población de niñez para que superen la situación de violencia y se restablezcan al contexto familiar, social y educativo en mejores condiciones.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•Involucrar a los progenitores a la participación de la escuela de la familia para dotarles de estrategias y recursos, que comprendan los diferentes aspectos asociados a los hijos, relacionados con el crecimiento, maduración y socialización durante las etapas de la niñez.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•Generar espacios socioeducativos en los distintos niveles, inicial, primaria y secundaria del sistema educativo, para la prevención de la violencia física, sexual y psicológica a través de talleres con la población estudiantil y padres de familia.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5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2004"/>
            <a:ext cx="8610600" cy="1293028"/>
          </a:xfrm>
        </p:spPr>
        <p:txBody>
          <a:bodyPr/>
          <a:lstStyle/>
          <a:p>
            <a:pPr algn="l"/>
            <a:r>
              <a:rPr lang="es-BO" b="1" dirty="0" smtClean="0"/>
              <a:t>METODOLOGÍA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139484"/>
            <a:ext cx="10820400" cy="5079202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BO" dirty="0" smtClean="0"/>
              <a:t>La </a:t>
            </a:r>
            <a:r>
              <a:rPr lang="es-BO" dirty="0"/>
              <a:t>metodología a considerar en el presente documento, se focaliza en la acción y participación de los actores principales y secundarios que contribuirían de manera integral y coordinada, generar mecanismos de intervención y atención terapéutica adecuada en beneficio de la niñez víctima de violencia física, sexual y psicológica</a:t>
            </a:r>
            <a:r>
              <a:rPr lang="es-BO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s-BO" b="1" dirty="0" smtClean="0"/>
              <a:t>Investigación </a:t>
            </a:r>
            <a:r>
              <a:rPr lang="es-BO" b="1" dirty="0"/>
              <a:t>Acción Participativa (I.A.P)</a:t>
            </a:r>
            <a:endParaRPr lang="en-US" dirty="0"/>
          </a:p>
          <a:p>
            <a:pPr marL="0" indent="0" algn="just">
              <a:buNone/>
            </a:pPr>
            <a:r>
              <a:rPr lang="es-BO" dirty="0"/>
              <a:t>La investigación acción participativa; implica una inclusión completa y abierta de los participantes en el estudio, como colaboradores en la toma de decisiones, comprometiéndose como iguales para asegurar su propio bienestar, </a:t>
            </a:r>
            <a:r>
              <a:rPr lang="es-BO" b="1" dirty="0" err="1"/>
              <a:t>Creswell</a:t>
            </a:r>
            <a:r>
              <a:rPr lang="es-BO" b="1" dirty="0"/>
              <a:t> (2012, p. 583).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22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0043"/>
            <a:ext cx="10515600" cy="689952"/>
          </a:xfrm>
        </p:spPr>
        <p:txBody>
          <a:bodyPr>
            <a:normAutofit/>
          </a:bodyPr>
          <a:lstStyle/>
          <a:p>
            <a:pPr algn="ctr"/>
            <a:r>
              <a:rPr lang="es-BO" b="1" dirty="0" smtClean="0"/>
              <a:t>PLAN DE ACCIÓN</a:t>
            </a:r>
            <a:endParaRPr lang="en-US" b="1" dirty="0"/>
          </a:p>
        </p:txBody>
      </p:sp>
      <p:graphicFrame>
        <p:nvGraphicFramePr>
          <p:cNvPr id="20" name="Tabla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34674"/>
              </p:ext>
            </p:extLst>
          </p:nvPr>
        </p:nvGraphicFramePr>
        <p:xfrm>
          <a:off x="400929" y="829995"/>
          <a:ext cx="11612880" cy="2404021"/>
        </p:xfrm>
        <a:graphic>
          <a:graphicData uri="http://schemas.openxmlformats.org/drawingml/2006/table">
            <a:tbl>
              <a:tblPr firstRow="1" firstCol="1" bandRow="1"/>
              <a:tblGrid>
                <a:gridCol w="1897771">
                  <a:extLst>
                    <a:ext uri="{9D8B030D-6E8A-4147-A177-3AD203B41FA5}">
                      <a16:colId xmlns:a16="http://schemas.microsoft.com/office/drawing/2014/main" val="591517016"/>
                    </a:ext>
                  </a:extLst>
                </a:gridCol>
                <a:gridCol w="1897771">
                  <a:extLst>
                    <a:ext uri="{9D8B030D-6E8A-4147-A177-3AD203B41FA5}">
                      <a16:colId xmlns:a16="http://schemas.microsoft.com/office/drawing/2014/main" val="81448862"/>
                    </a:ext>
                  </a:extLst>
                </a:gridCol>
                <a:gridCol w="1898650">
                  <a:extLst>
                    <a:ext uri="{9D8B030D-6E8A-4147-A177-3AD203B41FA5}">
                      <a16:colId xmlns:a16="http://schemas.microsoft.com/office/drawing/2014/main" val="2955679140"/>
                    </a:ext>
                  </a:extLst>
                </a:gridCol>
                <a:gridCol w="2598713">
                  <a:extLst>
                    <a:ext uri="{9D8B030D-6E8A-4147-A177-3AD203B41FA5}">
                      <a16:colId xmlns:a16="http://schemas.microsoft.com/office/drawing/2014/main" val="2026138737"/>
                    </a:ext>
                  </a:extLst>
                </a:gridCol>
                <a:gridCol w="1198881">
                  <a:extLst>
                    <a:ext uri="{9D8B030D-6E8A-4147-A177-3AD203B41FA5}">
                      <a16:colId xmlns:a16="http://schemas.microsoft.com/office/drawing/2014/main" val="4119277707"/>
                    </a:ext>
                  </a:extLst>
                </a:gridCol>
                <a:gridCol w="2121094">
                  <a:extLst>
                    <a:ext uri="{9D8B030D-6E8A-4147-A177-3AD203B41FA5}">
                      <a16:colId xmlns:a16="http://schemas.microsoft.com/office/drawing/2014/main" val="3259852000"/>
                    </a:ext>
                  </a:extLst>
                </a:gridCol>
              </a:tblGrid>
              <a:tr h="26728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OBJETIVOS ESPECIFICOS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90" marR="64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RESULTADO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90" marR="64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INDICADORES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90" marR="64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b="1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ACCIONES</a:t>
                      </a:r>
                      <a:endParaRPr lang="en-US" sz="12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90" marR="64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RESPONSABLES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90" marR="64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CRONOGRAMA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90" marR="64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365201"/>
                  </a:ext>
                </a:extLst>
              </a:tr>
              <a:tr h="2028228">
                <a:tc>
                  <a:txBody>
                    <a:bodyPr/>
                    <a:lstStyle/>
                    <a:p>
                      <a:pPr marL="0" lvl="0" indent="-34290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BO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Generar espacios terapéuticos a nivel individual y grupal con la población de niñez para que superen la situación de violencia y se restablezcan al contexto familiar, social y educativo en mejores condiciones.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90" marR="64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logró la atención terapéutica en niños y niñas víctimas de violencia, física, sexual y psicológica, generando impactos de cambio, transformación y empoderamiento a nivel personal. 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90" marR="64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niños acudieron a terapias individuales por violencia física y psicológica.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niñas acudieron a terapias individuales por haber sufrido violencia sexual.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90" marR="64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Campañas informativas para la atención de casos de violencia física, sexual y psicológica  dirigida a la población de niñez y sociedad civil  por intermedio de la difusión de en medios de comunicación, televisión, emisoras de radio y redes sociales(Facebook)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90" marR="64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s-BO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Sedeges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s-BO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Fube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es-BO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Cepat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90" marR="64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 campañas se realizarán durante el último semestre de la gestión 2022.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Evaluadas de manera trimestral.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590" marR="6459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248134"/>
                  </a:ext>
                </a:extLst>
              </a:tr>
            </a:tbl>
          </a:graphicData>
        </a:graphic>
      </p:graphicFrame>
      <p:graphicFrame>
        <p:nvGraphicFramePr>
          <p:cNvPr id="23" name="Tab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420501"/>
              </p:ext>
            </p:extLst>
          </p:nvPr>
        </p:nvGraphicFramePr>
        <p:xfrm>
          <a:off x="400927" y="3249637"/>
          <a:ext cx="11612882" cy="3608363"/>
        </p:xfrm>
        <a:graphic>
          <a:graphicData uri="http://schemas.openxmlformats.org/drawingml/2006/table">
            <a:tbl>
              <a:tblPr firstRow="1" firstCol="1" bandRow="1"/>
              <a:tblGrid>
                <a:gridCol w="1878039">
                  <a:extLst>
                    <a:ext uri="{9D8B030D-6E8A-4147-A177-3AD203B41FA5}">
                      <a16:colId xmlns:a16="http://schemas.microsoft.com/office/drawing/2014/main" val="3581023607"/>
                    </a:ext>
                  </a:extLst>
                </a:gridCol>
                <a:gridCol w="1913206">
                  <a:extLst>
                    <a:ext uri="{9D8B030D-6E8A-4147-A177-3AD203B41FA5}">
                      <a16:colId xmlns:a16="http://schemas.microsoft.com/office/drawing/2014/main" val="306205067"/>
                    </a:ext>
                  </a:extLst>
                </a:gridCol>
                <a:gridCol w="1885071">
                  <a:extLst>
                    <a:ext uri="{9D8B030D-6E8A-4147-A177-3AD203B41FA5}">
                      <a16:colId xmlns:a16="http://schemas.microsoft.com/office/drawing/2014/main" val="4288926972"/>
                    </a:ext>
                  </a:extLst>
                </a:gridCol>
                <a:gridCol w="2616591">
                  <a:extLst>
                    <a:ext uri="{9D8B030D-6E8A-4147-A177-3AD203B41FA5}">
                      <a16:colId xmlns:a16="http://schemas.microsoft.com/office/drawing/2014/main" val="385031987"/>
                    </a:ext>
                  </a:extLst>
                </a:gridCol>
                <a:gridCol w="1252024">
                  <a:extLst>
                    <a:ext uri="{9D8B030D-6E8A-4147-A177-3AD203B41FA5}">
                      <a16:colId xmlns:a16="http://schemas.microsoft.com/office/drawing/2014/main" val="1503383086"/>
                    </a:ext>
                  </a:extLst>
                </a:gridCol>
                <a:gridCol w="2067951">
                  <a:extLst>
                    <a:ext uri="{9D8B030D-6E8A-4147-A177-3AD203B41FA5}">
                      <a16:colId xmlns:a16="http://schemas.microsoft.com/office/drawing/2014/main" val="2829186874"/>
                    </a:ext>
                  </a:extLst>
                </a:gridCol>
              </a:tblGrid>
              <a:tr h="3608363">
                <a:tc>
                  <a:txBody>
                    <a:bodyPr/>
                    <a:lstStyle/>
                    <a:p>
                      <a:pPr marL="171450" lvl="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BO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Involucrar </a:t>
                      </a:r>
                      <a:r>
                        <a:rPr lang="es-BO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los progenitores a la participación de la escuela de la familia para dotarles de estrategias y recursos, que comprendan los diferentes aspectos asociados a los hijos, relacionados con el crecimiento, maduración y socialización durante las etapas de la niñez.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230" marR="522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 generó la participación  afluente de madres y padres de familia quienes cursaron y concluyeron con las sesiones en cada taller dentro del programa de la Escuela de la Familia.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230" marR="522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 padres y madres de familia acudieron de manera voluntaria a la Escuela de Familia para dotarse de conocimiento y comprender las fases de una adecuada crianza en función a los roles, comunicación, confianza y seguridad. 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230" marR="522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Puntos de información para la difusión y promoción de la  importancia de las buenas prácticas de crianza y mejoramiento de las relaciones comunicativas  entre los padres e hijos  a través de la participación en la Escuela de la Familia.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230" marR="522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-Escuela de la Familia-Programa dependiente del Gobierno Autónomo Municipal de Cochabamba.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230" marR="522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Los puntos de información , situados en lugares estratégicos  de las zonas sud y norte serán efectuadas en todo el semestre de la gestión del 2022.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2230" marR="522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86553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46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726438"/>
              </p:ext>
            </p:extLst>
          </p:nvPr>
        </p:nvGraphicFramePr>
        <p:xfrm>
          <a:off x="1237957" y="562709"/>
          <a:ext cx="9762980" cy="47830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26662">
                  <a:extLst>
                    <a:ext uri="{9D8B030D-6E8A-4147-A177-3AD203B41FA5}">
                      <a16:colId xmlns:a16="http://schemas.microsoft.com/office/drawing/2014/main" val="1761739959"/>
                    </a:ext>
                  </a:extLst>
                </a:gridCol>
                <a:gridCol w="1626662">
                  <a:extLst>
                    <a:ext uri="{9D8B030D-6E8A-4147-A177-3AD203B41FA5}">
                      <a16:colId xmlns:a16="http://schemas.microsoft.com/office/drawing/2014/main" val="353884492"/>
                    </a:ext>
                  </a:extLst>
                </a:gridCol>
                <a:gridCol w="1627414">
                  <a:extLst>
                    <a:ext uri="{9D8B030D-6E8A-4147-A177-3AD203B41FA5}">
                      <a16:colId xmlns:a16="http://schemas.microsoft.com/office/drawing/2014/main" val="4149910159"/>
                    </a:ext>
                  </a:extLst>
                </a:gridCol>
                <a:gridCol w="1627414">
                  <a:extLst>
                    <a:ext uri="{9D8B030D-6E8A-4147-A177-3AD203B41FA5}">
                      <a16:colId xmlns:a16="http://schemas.microsoft.com/office/drawing/2014/main" val="1395201484"/>
                    </a:ext>
                  </a:extLst>
                </a:gridCol>
                <a:gridCol w="1627414">
                  <a:extLst>
                    <a:ext uri="{9D8B030D-6E8A-4147-A177-3AD203B41FA5}">
                      <a16:colId xmlns:a16="http://schemas.microsoft.com/office/drawing/2014/main" val="3295075240"/>
                    </a:ext>
                  </a:extLst>
                </a:gridCol>
                <a:gridCol w="1627414">
                  <a:extLst>
                    <a:ext uri="{9D8B030D-6E8A-4147-A177-3AD203B41FA5}">
                      <a16:colId xmlns:a16="http://schemas.microsoft.com/office/drawing/2014/main" val="4000256585"/>
                    </a:ext>
                  </a:extLst>
                </a:gridCol>
              </a:tblGrid>
              <a:tr h="478301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BO" sz="1200" dirty="0" smtClean="0">
                          <a:effectLst/>
                        </a:rPr>
                        <a:t>Generar </a:t>
                      </a:r>
                      <a:r>
                        <a:rPr lang="es-BO" sz="1200" dirty="0">
                          <a:effectLst/>
                        </a:rPr>
                        <a:t>espacios socioeducativos en los distintos niveles, inicial, primaria y secundaria del sistema educativo, para la prevención de la violencia física, sexual y psicológica a través de talleres con la población estudiantil y padres de familia. 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dirty="0">
                          <a:effectLst/>
                        </a:rPr>
                        <a:t>Se concretaron los talleres de prevención de la violencia, generando la participación activa de la comunidad estudiantil y padres de familia. 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dirty="0">
                          <a:effectLst/>
                        </a:rPr>
                        <a:t>5 Unidades Educativas de la zona sud, en todos los niveles, inicial, primario y secundario y padres de familia,  fueron participes de los Talleres de Prevención de la Violencia.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>
                          <a:effectLst/>
                        </a:rPr>
                        <a:t>Talleres de prevención de la violencia física, sexual y psicológica dirigido a la comunidad estudiantil y padres de familia para toma de consciencia de los efectos psicológicos, sociales y legales que genera la violencia en la niñez. 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>
                          <a:effectLst/>
                        </a:rPr>
                        <a:t>-Cepat</a:t>
                      </a:r>
                      <a:endParaRPr lang="en-US" sz="11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>
                          <a:effectLst/>
                        </a:rPr>
                        <a:t>-Fube</a:t>
                      </a:r>
                      <a:endParaRPr lang="en-US" sz="11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dirty="0">
                          <a:effectLst/>
                        </a:rPr>
                        <a:t>Los talleres serán efectuados de manera trimestral durante el último semestre de la presente gestión. </a:t>
                      </a:r>
                      <a:endParaRPr lang="en-US" sz="11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296" marR="66296" marT="0" marB="0"/>
                </a:tc>
                <a:extLst>
                  <a:ext uri="{0D108BD9-81ED-4DB2-BD59-A6C34878D82A}">
                    <a16:rowId xmlns:a16="http://schemas.microsoft.com/office/drawing/2014/main" val="1556771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190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390232"/>
              </p:ext>
            </p:extLst>
          </p:nvPr>
        </p:nvGraphicFramePr>
        <p:xfrm>
          <a:off x="731515" y="1083212"/>
          <a:ext cx="11155686" cy="5202067"/>
        </p:xfrm>
        <a:graphic>
          <a:graphicData uri="http://schemas.openxmlformats.org/drawingml/2006/table">
            <a:tbl>
              <a:tblPr firstRow="1" firstCol="1" bandRow="1"/>
              <a:tblGrid>
                <a:gridCol w="2589550">
                  <a:extLst>
                    <a:ext uri="{9D8B030D-6E8A-4147-A177-3AD203B41FA5}">
                      <a16:colId xmlns:a16="http://schemas.microsoft.com/office/drawing/2014/main" val="2793063978"/>
                    </a:ext>
                  </a:extLst>
                </a:gridCol>
                <a:gridCol w="473219">
                  <a:extLst>
                    <a:ext uri="{9D8B030D-6E8A-4147-A177-3AD203B41FA5}">
                      <a16:colId xmlns:a16="http://schemas.microsoft.com/office/drawing/2014/main" val="4001636444"/>
                    </a:ext>
                  </a:extLst>
                </a:gridCol>
                <a:gridCol w="473219">
                  <a:extLst>
                    <a:ext uri="{9D8B030D-6E8A-4147-A177-3AD203B41FA5}">
                      <a16:colId xmlns:a16="http://schemas.microsoft.com/office/drawing/2014/main" val="3381241159"/>
                    </a:ext>
                  </a:extLst>
                </a:gridCol>
                <a:gridCol w="473219">
                  <a:extLst>
                    <a:ext uri="{9D8B030D-6E8A-4147-A177-3AD203B41FA5}">
                      <a16:colId xmlns:a16="http://schemas.microsoft.com/office/drawing/2014/main" val="1199158509"/>
                    </a:ext>
                  </a:extLst>
                </a:gridCol>
                <a:gridCol w="473219">
                  <a:extLst>
                    <a:ext uri="{9D8B030D-6E8A-4147-A177-3AD203B41FA5}">
                      <a16:colId xmlns:a16="http://schemas.microsoft.com/office/drawing/2014/main" val="895074151"/>
                    </a:ext>
                  </a:extLst>
                </a:gridCol>
                <a:gridCol w="473219">
                  <a:extLst>
                    <a:ext uri="{9D8B030D-6E8A-4147-A177-3AD203B41FA5}">
                      <a16:colId xmlns:a16="http://schemas.microsoft.com/office/drawing/2014/main" val="3245519532"/>
                    </a:ext>
                  </a:extLst>
                </a:gridCol>
                <a:gridCol w="473219">
                  <a:extLst>
                    <a:ext uri="{9D8B030D-6E8A-4147-A177-3AD203B41FA5}">
                      <a16:colId xmlns:a16="http://schemas.microsoft.com/office/drawing/2014/main" val="563594884"/>
                    </a:ext>
                  </a:extLst>
                </a:gridCol>
                <a:gridCol w="473219">
                  <a:extLst>
                    <a:ext uri="{9D8B030D-6E8A-4147-A177-3AD203B41FA5}">
                      <a16:colId xmlns:a16="http://schemas.microsoft.com/office/drawing/2014/main" val="3310521623"/>
                    </a:ext>
                  </a:extLst>
                </a:gridCol>
                <a:gridCol w="473219">
                  <a:extLst>
                    <a:ext uri="{9D8B030D-6E8A-4147-A177-3AD203B41FA5}">
                      <a16:colId xmlns:a16="http://schemas.microsoft.com/office/drawing/2014/main" val="4011940490"/>
                    </a:ext>
                  </a:extLst>
                </a:gridCol>
                <a:gridCol w="473219">
                  <a:extLst>
                    <a:ext uri="{9D8B030D-6E8A-4147-A177-3AD203B41FA5}">
                      <a16:colId xmlns:a16="http://schemas.microsoft.com/office/drawing/2014/main" val="3116808913"/>
                    </a:ext>
                  </a:extLst>
                </a:gridCol>
                <a:gridCol w="473219">
                  <a:extLst>
                    <a:ext uri="{9D8B030D-6E8A-4147-A177-3AD203B41FA5}">
                      <a16:colId xmlns:a16="http://schemas.microsoft.com/office/drawing/2014/main" val="665266293"/>
                    </a:ext>
                  </a:extLst>
                </a:gridCol>
                <a:gridCol w="473219">
                  <a:extLst>
                    <a:ext uri="{9D8B030D-6E8A-4147-A177-3AD203B41FA5}">
                      <a16:colId xmlns:a16="http://schemas.microsoft.com/office/drawing/2014/main" val="2270637499"/>
                    </a:ext>
                  </a:extLst>
                </a:gridCol>
                <a:gridCol w="473219">
                  <a:extLst>
                    <a:ext uri="{9D8B030D-6E8A-4147-A177-3AD203B41FA5}">
                      <a16:colId xmlns:a16="http://schemas.microsoft.com/office/drawing/2014/main" val="3118144687"/>
                    </a:ext>
                  </a:extLst>
                </a:gridCol>
                <a:gridCol w="473219">
                  <a:extLst>
                    <a:ext uri="{9D8B030D-6E8A-4147-A177-3AD203B41FA5}">
                      <a16:colId xmlns:a16="http://schemas.microsoft.com/office/drawing/2014/main" val="4003093858"/>
                    </a:ext>
                  </a:extLst>
                </a:gridCol>
                <a:gridCol w="473219">
                  <a:extLst>
                    <a:ext uri="{9D8B030D-6E8A-4147-A177-3AD203B41FA5}">
                      <a16:colId xmlns:a16="http://schemas.microsoft.com/office/drawing/2014/main" val="2720184955"/>
                    </a:ext>
                  </a:extLst>
                </a:gridCol>
                <a:gridCol w="473219">
                  <a:extLst>
                    <a:ext uri="{9D8B030D-6E8A-4147-A177-3AD203B41FA5}">
                      <a16:colId xmlns:a16="http://schemas.microsoft.com/office/drawing/2014/main" val="1217228518"/>
                    </a:ext>
                  </a:extLst>
                </a:gridCol>
                <a:gridCol w="473219">
                  <a:extLst>
                    <a:ext uri="{9D8B030D-6E8A-4147-A177-3AD203B41FA5}">
                      <a16:colId xmlns:a16="http://schemas.microsoft.com/office/drawing/2014/main" val="2140218825"/>
                    </a:ext>
                  </a:extLst>
                </a:gridCol>
                <a:gridCol w="430752">
                  <a:extLst>
                    <a:ext uri="{9D8B030D-6E8A-4147-A177-3AD203B41FA5}">
                      <a16:colId xmlns:a16="http://schemas.microsoft.com/office/drawing/2014/main" val="1752144878"/>
                    </a:ext>
                  </a:extLst>
                </a:gridCol>
                <a:gridCol w="563880">
                  <a:extLst>
                    <a:ext uri="{9D8B030D-6E8A-4147-A177-3AD203B41FA5}">
                      <a16:colId xmlns:a16="http://schemas.microsoft.com/office/drawing/2014/main" val="525383577"/>
                    </a:ext>
                  </a:extLst>
                </a:gridCol>
              </a:tblGrid>
              <a:tr h="19028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ACTIVIDADES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MESES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9822489"/>
                  </a:ext>
                </a:extLst>
              </a:tr>
              <a:tr h="3633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AGOSTO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SEPTIEMBRE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OCTUBRE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NOVIEMBRE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DICIEMBRE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725076"/>
                  </a:ext>
                </a:extLst>
              </a:tr>
              <a:tr h="3771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BO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2S</a:t>
                      </a: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en-US" sz="1600" dirty="0"/>
                    </a:p>
                  </a:txBody>
                  <a:tcPr marL="79359" marR="79359" marT="39679" marB="396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133299"/>
                  </a:ext>
                </a:extLst>
              </a:tr>
              <a:tr h="7927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Coordinación interinstitucional para consensuar las actividades a realizar.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marL="79359" marR="79359" marT="39679" marB="396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9676996"/>
                  </a:ext>
                </a:extLst>
              </a:tr>
              <a:tr h="178378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Difusión informativa de la prevención de la violencia física, sexual y psicológica a través de medios de comunicación, televisión, emisoras de radio y redes sociales(Facebook).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79359" marR="79359" marT="39679" marB="396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8671620"/>
                  </a:ext>
                </a:extLst>
              </a:tr>
              <a:tr h="15855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Distribución de los  puntos de información para la difusión y promoción de la  importancia de  ser partícipes de la Escuela de la Familia.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0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19" marR="5951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79359" marR="79359" marT="39679" marB="3967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8941326"/>
                  </a:ext>
                </a:extLst>
              </a:tr>
            </a:tbl>
          </a:graphicData>
        </a:graphic>
      </p:graphicFrame>
      <p:sp>
        <p:nvSpPr>
          <p:cNvPr id="5" name="Título 1"/>
          <p:cNvSpPr txBox="1">
            <a:spLocks/>
          </p:cNvSpPr>
          <p:nvPr/>
        </p:nvSpPr>
        <p:spPr>
          <a:xfrm>
            <a:off x="838200" y="365125"/>
            <a:ext cx="10515600" cy="7180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BO" b="1" dirty="0" smtClean="0"/>
              <a:t>CRONOGRAMA DE ACTIVIDADES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4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921492"/>
              </p:ext>
            </p:extLst>
          </p:nvPr>
        </p:nvGraphicFramePr>
        <p:xfrm>
          <a:off x="970680" y="900333"/>
          <a:ext cx="10297540" cy="3530990"/>
        </p:xfrm>
        <a:graphic>
          <a:graphicData uri="http://schemas.openxmlformats.org/drawingml/2006/table">
            <a:tbl>
              <a:tblPr firstRow="1" firstCol="1" bandRow="1"/>
              <a:tblGrid>
                <a:gridCol w="2507562">
                  <a:extLst>
                    <a:ext uri="{9D8B030D-6E8A-4147-A177-3AD203B41FA5}">
                      <a16:colId xmlns:a16="http://schemas.microsoft.com/office/drawing/2014/main" val="567876845"/>
                    </a:ext>
                  </a:extLst>
                </a:gridCol>
                <a:gridCol w="458234">
                  <a:extLst>
                    <a:ext uri="{9D8B030D-6E8A-4147-A177-3AD203B41FA5}">
                      <a16:colId xmlns:a16="http://schemas.microsoft.com/office/drawing/2014/main" val="1955168762"/>
                    </a:ext>
                  </a:extLst>
                </a:gridCol>
                <a:gridCol w="458234">
                  <a:extLst>
                    <a:ext uri="{9D8B030D-6E8A-4147-A177-3AD203B41FA5}">
                      <a16:colId xmlns:a16="http://schemas.microsoft.com/office/drawing/2014/main" val="520803254"/>
                    </a:ext>
                  </a:extLst>
                </a:gridCol>
                <a:gridCol w="458234">
                  <a:extLst>
                    <a:ext uri="{9D8B030D-6E8A-4147-A177-3AD203B41FA5}">
                      <a16:colId xmlns:a16="http://schemas.microsoft.com/office/drawing/2014/main" val="481759299"/>
                    </a:ext>
                  </a:extLst>
                </a:gridCol>
                <a:gridCol w="458234">
                  <a:extLst>
                    <a:ext uri="{9D8B030D-6E8A-4147-A177-3AD203B41FA5}">
                      <a16:colId xmlns:a16="http://schemas.microsoft.com/office/drawing/2014/main" val="338185446"/>
                    </a:ext>
                  </a:extLst>
                </a:gridCol>
                <a:gridCol w="458234">
                  <a:extLst>
                    <a:ext uri="{9D8B030D-6E8A-4147-A177-3AD203B41FA5}">
                      <a16:colId xmlns:a16="http://schemas.microsoft.com/office/drawing/2014/main" val="2138105540"/>
                    </a:ext>
                  </a:extLst>
                </a:gridCol>
                <a:gridCol w="458234">
                  <a:extLst>
                    <a:ext uri="{9D8B030D-6E8A-4147-A177-3AD203B41FA5}">
                      <a16:colId xmlns:a16="http://schemas.microsoft.com/office/drawing/2014/main" val="1993099998"/>
                    </a:ext>
                  </a:extLst>
                </a:gridCol>
                <a:gridCol w="458234">
                  <a:extLst>
                    <a:ext uri="{9D8B030D-6E8A-4147-A177-3AD203B41FA5}">
                      <a16:colId xmlns:a16="http://schemas.microsoft.com/office/drawing/2014/main" val="294053259"/>
                    </a:ext>
                  </a:extLst>
                </a:gridCol>
                <a:gridCol w="458234">
                  <a:extLst>
                    <a:ext uri="{9D8B030D-6E8A-4147-A177-3AD203B41FA5}">
                      <a16:colId xmlns:a16="http://schemas.microsoft.com/office/drawing/2014/main" val="1322311898"/>
                    </a:ext>
                  </a:extLst>
                </a:gridCol>
                <a:gridCol w="458234">
                  <a:extLst>
                    <a:ext uri="{9D8B030D-6E8A-4147-A177-3AD203B41FA5}">
                      <a16:colId xmlns:a16="http://schemas.microsoft.com/office/drawing/2014/main" val="3267567481"/>
                    </a:ext>
                  </a:extLst>
                </a:gridCol>
                <a:gridCol w="458234">
                  <a:extLst>
                    <a:ext uri="{9D8B030D-6E8A-4147-A177-3AD203B41FA5}">
                      <a16:colId xmlns:a16="http://schemas.microsoft.com/office/drawing/2014/main" val="2016808542"/>
                    </a:ext>
                  </a:extLst>
                </a:gridCol>
                <a:gridCol w="458234">
                  <a:extLst>
                    <a:ext uri="{9D8B030D-6E8A-4147-A177-3AD203B41FA5}">
                      <a16:colId xmlns:a16="http://schemas.microsoft.com/office/drawing/2014/main" val="3577835529"/>
                    </a:ext>
                  </a:extLst>
                </a:gridCol>
                <a:gridCol w="458234">
                  <a:extLst>
                    <a:ext uri="{9D8B030D-6E8A-4147-A177-3AD203B41FA5}">
                      <a16:colId xmlns:a16="http://schemas.microsoft.com/office/drawing/2014/main" val="625563007"/>
                    </a:ext>
                  </a:extLst>
                </a:gridCol>
                <a:gridCol w="458234">
                  <a:extLst>
                    <a:ext uri="{9D8B030D-6E8A-4147-A177-3AD203B41FA5}">
                      <a16:colId xmlns:a16="http://schemas.microsoft.com/office/drawing/2014/main" val="587519177"/>
                    </a:ext>
                  </a:extLst>
                </a:gridCol>
                <a:gridCol w="458234">
                  <a:extLst>
                    <a:ext uri="{9D8B030D-6E8A-4147-A177-3AD203B41FA5}">
                      <a16:colId xmlns:a16="http://schemas.microsoft.com/office/drawing/2014/main" val="2073839989"/>
                    </a:ext>
                  </a:extLst>
                </a:gridCol>
                <a:gridCol w="458234">
                  <a:extLst>
                    <a:ext uri="{9D8B030D-6E8A-4147-A177-3AD203B41FA5}">
                      <a16:colId xmlns:a16="http://schemas.microsoft.com/office/drawing/2014/main" val="1255131121"/>
                    </a:ext>
                  </a:extLst>
                </a:gridCol>
                <a:gridCol w="458234">
                  <a:extLst>
                    <a:ext uri="{9D8B030D-6E8A-4147-A177-3AD203B41FA5}">
                      <a16:colId xmlns:a16="http://schemas.microsoft.com/office/drawing/2014/main" val="1934044998"/>
                    </a:ext>
                  </a:extLst>
                </a:gridCol>
                <a:gridCol w="458234">
                  <a:extLst>
                    <a:ext uri="{9D8B030D-6E8A-4147-A177-3AD203B41FA5}">
                      <a16:colId xmlns:a16="http://schemas.microsoft.com/office/drawing/2014/main" val="3962200587"/>
                    </a:ext>
                  </a:extLst>
                </a:gridCol>
              </a:tblGrid>
              <a:tr h="19616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Desarrollo de Talleres de prevención de la violencia física, sexual y psicológica en Unidades Educativas.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08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974211"/>
                  </a:ext>
                </a:extLst>
              </a:tr>
              <a:tr h="15693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Monitoreo y Evaluación para la sistematización de los resultados logrados.</a:t>
                      </a:r>
                      <a:r>
                        <a:rPr lang="es-BO" sz="1100" b="1" u="sng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BO" sz="1100" b="1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DB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4017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17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90</TotalTime>
  <Words>1010</Words>
  <Application>Microsoft Office PowerPoint</Application>
  <PresentationFormat>Panorámica</PresentationFormat>
  <Paragraphs>171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Century Gothic</vt:lpstr>
      <vt:lpstr>Symbol</vt:lpstr>
      <vt:lpstr>Times New Roman</vt:lpstr>
      <vt:lpstr>Estela de condensación</vt:lpstr>
      <vt:lpstr>Proyecto  Alternativas de acción interinstitucional coordinadas para la atención y prevención de la violencia física, sexual y psicológica en materia de niñez.  </vt:lpstr>
      <vt:lpstr>INTRODUCCIÓN </vt:lpstr>
      <vt:lpstr>PROBLEMA  </vt:lpstr>
      <vt:lpstr>Objetivos Específicos </vt:lpstr>
      <vt:lpstr>METODOLOGÍA </vt:lpstr>
      <vt:lpstr>PLAN DE ACCIÓN</vt:lpstr>
      <vt:lpstr>Presentación de PowerPoint</vt:lpstr>
      <vt:lpstr>Presentación de PowerPoint</vt:lpstr>
      <vt:lpstr>Presentación de PowerPoint</vt:lpstr>
      <vt:lpstr>CONCLUSIONES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14</cp:revision>
  <dcterms:created xsi:type="dcterms:W3CDTF">2022-07-10T22:37:40Z</dcterms:created>
  <dcterms:modified xsi:type="dcterms:W3CDTF">2022-07-11T00:08:15Z</dcterms:modified>
</cp:coreProperties>
</file>